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62" r:id="rId3"/>
    <p:sldId id="261" r:id="rId4"/>
    <p:sldId id="264" r:id="rId5"/>
    <p:sldId id="256" r:id="rId6"/>
    <p:sldId id="258" r:id="rId7"/>
    <p:sldId id="257" r:id="rId8"/>
    <p:sldId id="259" r:id="rId9"/>
    <p:sldId id="263" r:id="rId10"/>
    <p:sldId id="260"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p:nvPr/>
        </p:nvSpPr>
        <p:spPr>
          <a:xfrm>
            <a:off x="222885" y="406400"/>
            <a:ext cx="6310630" cy="645160"/>
          </a:xfrm>
          <a:prstGeom prst="rect">
            <a:avLst/>
          </a:prstGeom>
          <a:noFill/>
        </p:spPr>
        <p:txBody>
          <a:bodyPr wrap="square" rtlCol="0">
            <a:spAutoFit/>
          </a:bodyPr>
          <a:p>
            <a:r>
              <a:rPr lang="en-US" sz="3600"/>
              <a:t>Dataset reprocess</a:t>
            </a:r>
            <a:endParaRPr lang="en-US" sz="3600"/>
          </a:p>
        </p:txBody>
      </p:sp>
      <p:pic>
        <p:nvPicPr>
          <p:cNvPr id="2" name="Picture 1"/>
          <p:cNvPicPr>
            <a:picLocks noChangeAspect="1"/>
          </p:cNvPicPr>
          <p:nvPr/>
        </p:nvPicPr>
        <p:blipFill>
          <a:blip r:embed="rId1"/>
          <a:stretch>
            <a:fillRect/>
          </a:stretch>
        </p:blipFill>
        <p:spPr>
          <a:xfrm>
            <a:off x="4803775" y="406400"/>
            <a:ext cx="2584450" cy="1289050"/>
          </a:xfrm>
          <a:prstGeom prst="rect">
            <a:avLst/>
          </a:prstGeom>
        </p:spPr>
      </p:pic>
      <p:pic>
        <p:nvPicPr>
          <p:cNvPr id="4" name="Picture 3"/>
          <p:cNvPicPr>
            <a:picLocks noChangeAspect="1"/>
          </p:cNvPicPr>
          <p:nvPr/>
        </p:nvPicPr>
        <p:blipFill>
          <a:blip r:embed="rId2"/>
          <a:stretch>
            <a:fillRect/>
          </a:stretch>
        </p:blipFill>
        <p:spPr>
          <a:xfrm>
            <a:off x="8976995" y="2029460"/>
            <a:ext cx="3215005" cy="4828540"/>
          </a:xfrm>
          <a:prstGeom prst="rect">
            <a:avLst/>
          </a:prstGeom>
        </p:spPr>
      </p:pic>
      <p:pic>
        <p:nvPicPr>
          <p:cNvPr id="9" name="Picture 8"/>
          <p:cNvPicPr>
            <a:picLocks noChangeAspect="1"/>
          </p:cNvPicPr>
          <p:nvPr/>
        </p:nvPicPr>
        <p:blipFill>
          <a:blip r:embed="rId3"/>
          <a:stretch>
            <a:fillRect/>
          </a:stretch>
        </p:blipFill>
        <p:spPr>
          <a:xfrm>
            <a:off x="0" y="2030730"/>
            <a:ext cx="3229610" cy="4827270"/>
          </a:xfrm>
          <a:prstGeom prst="rect">
            <a:avLst/>
          </a:prstGeom>
        </p:spPr>
      </p:pic>
      <p:pic>
        <p:nvPicPr>
          <p:cNvPr id="10" name="Picture 9"/>
          <p:cNvPicPr>
            <a:picLocks noChangeAspect="1"/>
          </p:cNvPicPr>
          <p:nvPr/>
        </p:nvPicPr>
        <p:blipFill>
          <a:blip r:embed="rId4"/>
          <a:stretch>
            <a:fillRect/>
          </a:stretch>
        </p:blipFill>
        <p:spPr>
          <a:xfrm>
            <a:off x="2845435" y="2028825"/>
            <a:ext cx="3211830" cy="4827905"/>
          </a:xfrm>
          <a:prstGeom prst="rect">
            <a:avLst/>
          </a:prstGeom>
        </p:spPr>
      </p:pic>
      <p:pic>
        <p:nvPicPr>
          <p:cNvPr id="11" name="Picture 10"/>
          <p:cNvPicPr>
            <a:picLocks noChangeAspect="1"/>
          </p:cNvPicPr>
          <p:nvPr/>
        </p:nvPicPr>
        <p:blipFill>
          <a:blip r:embed="rId5"/>
          <a:stretch>
            <a:fillRect/>
          </a:stretch>
        </p:blipFill>
        <p:spPr>
          <a:xfrm>
            <a:off x="5765800" y="2028825"/>
            <a:ext cx="3211195" cy="48291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p:nvPr/>
        </p:nvSpPr>
        <p:spPr>
          <a:xfrm>
            <a:off x="222885" y="406400"/>
            <a:ext cx="6310630" cy="645160"/>
          </a:xfrm>
          <a:prstGeom prst="rect">
            <a:avLst/>
          </a:prstGeom>
          <a:noFill/>
        </p:spPr>
        <p:txBody>
          <a:bodyPr wrap="square" rtlCol="0">
            <a:spAutoFit/>
          </a:bodyPr>
          <a:p>
            <a:r>
              <a:rPr lang="en-US" sz="3600"/>
              <a:t>Dataset reprocess</a:t>
            </a:r>
            <a:endParaRPr lang="en-US" sz="3600"/>
          </a:p>
        </p:txBody>
      </p:sp>
      <p:pic>
        <p:nvPicPr>
          <p:cNvPr id="13" name="Picture 12"/>
          <p:cNvPicPr>
            <a:picLocks noChangeAspect="1"/>
          </p:cNvPicPr>
          <p:nvPr/>
        </p:nvPicPr>
        <p:blipFill>
          <a:blip r:embed="rId1"/>
          <a:stretch>
            <a:fillRect/>
          </a:stretch>
        </p:blipFill>
        <p:spPr>
          <a:xfrm>
            <a:off x="-5080" y="1635125"/>
            <a:ext cx="12197080" cy="457390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p:nvPr/>
        </p:nvSpPr>
        <p:spPr>
          <a:xfrm>
            <a:off x="222885" y="449580"/>
            <a:ext cx="6310630" cy="645160"/>
          </a:xfrm>
          <a:prstGeom prst="rect">
            <a:avLst/>
          </a:prstGeom>
          <a:noFill/>
        </p:spPr>
        <p:txBody>
          <a:bodyPr wrap="square" rtlCol="0">
            <a:spAutoFit/>
          </a:bodyPr>
          <a:p>
            <a:r>
              <a:rPr lang="en-US" sz="3600"/>
              <a:t>Dataset reprocess</a:t>
            </a:r>
            <a:endParaRPr lang="en-US" sz="3600"/>
          </a:p>
        </p:txBody>
      </p:sp>
      <p:pic>
        <p:nvPicPr>
          <p:cNvPr id="2" name="Picture 1"/>
          <p:cNvPicPr>
            <a:picLocks noChangeAspect="1"/>
          </p:cNvPicPr>
          <p:nvPr/>
        </p:nvPicPr>
        <p:blipFill>
          <a:blip r:embed="rId1"/>
          <a:stretch>
            <a:fillRect/>
          </a:stretch>
        </p:blipFill>
        <p:spPr>
          <a:xfrm>
            <a:off x="0" y="1660525"/>
            <a:ext cx="12188825" cy="453771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1295400"/>
            <a:ext cx="9137650" cy="5562600"/>
          </a:xfrm>
          <a:prstGeom prst="rect">
            <a:avLst/>
          </a:prstGeom>
        </p:spPr>
      </p:pic>
      <p:pic>
        <p:nvPicPr>
          <p:cNvPr id="6" name="Picture 5"/>
          <p:cNvPicPr>
            <a:picLocks noChangeAspect="1"/>
          </p:cNvPicPr>
          <p:nvPr/>
        </p:nvPicPr>
        <p:blipFill>
          <a:blip r:embed="rId2"/>
          <a:stretch>
            <a:fillRect/>
          </a:stretch>
        </p:blipFill>
        <p:spPr>
          <a:xfrm>
            <a:off x="7833995" y="3124200"/>
            <a:ext cx="3765550" cy="2616200"/>
          </a:xfrm>
          <a:prstGeom prst="rect">
            <a:avLst/>
          </a:prstGeom>
        </p:spPr>
      </p:pic>
      <p:sp>
        <p:nvSpPr>
          <p:cNvPr id="7" name="Text Box 6"/>
          <p:cNvSpPr txBox="1"/>
          <p:nvPr/>
        </p:nvSpPr>
        <p:spPr>
          <a:xfrm>
            <a:off x="222885" y="406400"/>
            <a:ext cx="6310630" cy="645160"/>
          </a:xfrm>
          <a:prstGeom prst="rect">
            <a:avLst/>
          </a:prstGeom>
          <a:noFill/>
        </p:spPr>
        <p:txBody>
          <a:bodyPr wrap="square" rtlCol="0">
            <a:spAutoFit/>
          </a:bodyPr>
          <a:p>
            <a:r>
              <a:rPr lang="en-US" sz="3600"/>
              <a:t>Dataset and Dataloader</a:t>
            </a:r>
            <a:endParaRPr lang="en-US" sz="3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p:nvPr/>
        </p:nvSpPr>
        <p:spPr>
          <a:xfrm>
            <a:off x="222885" y="406400"/>
            <a:ext cx="6310630" cy="645160"/>
          </a:xfrm>
          <a:prstGeom prst="rect">
            <a:avLst/>
          </a:prstGeom>
          <a:noFill/>
        </p:spPr>
        <p:txBody>
          <a:bodyPr wrap="square" rtlCol="0">
            <a:spAutoFit/>
          </a:bodyPr>
          <a:p>
            <a:r>
              <a:rPr lang="en-US" sz="3600"/>
              <a:t>Model</a:t>
            </a:r>
            <a:endParaRPr lang="en-US" sz="3600"/>
          </a:p>
        </p:txBody>
      </p:sp>
      <p:pic>
        <p:nvPicPr>
          <p:cNvPr id="2" name="Picture 1"/>
          <p:cNvPicPr>
            <a:picLocks noChangeAspect="1"/>
          </p:cNvPicPr>
          <p:nvPr/>
        </p:nvPicPr>
        <p:blipFill>
          <a:blip r:embed="rId1"/>
          <a:stretch>
            <a:fillRect/>
          </a:stretch>
        </p:blipFill>
        <p:spPr>
          <a:xfrm>
            <a:off x="906145" y="1563370"/>
            <a:ext cx="4631690" cy="3811905"/>
          </a:xfrm>
          <a:prstGeom prst="rect">
            <a:avLst/>
          </a:prstGeom>
        </p:spPr>
      </p:pic>
      <p:pic>
        <p:nvPicPr>
          <p:cNvPr id="5" name="Picture 4"/>
          <p:cNvPicPr>
            <a:picLocks noChangeAspect="1"/>
          </p:cNvPicPr>
          <p:nvPr/>
        </p:nvPicPr>
        <p:blipFill>
          <a:blip r:embed="rId2"/>
          <a:stretch>
            <a:fillRect/>
          </a:stretch>
        </p:blipFill>
        <p:spPr>
          <a:xfrm>
            <a:off x="5723255" y="0"/>
            <a:ext cx="2401570" cy="6858000"/>
          </a:xfrm>
          <a:prstGeom prst="rect">
            <a:avLst/>
          </a:prstGeom>
        </p:spPr>
      </p:pic>
      <p:sp>
        <p:nvSpPr>
          <p:cNvPr id="6" name="Text Box 5"/>
          <p:cNvSpPr txBox="1"/>
          <p:nvPr/>
        </p:nvSpPr>
        <p:spPr>
          <a:xfrm>
            <a:off x="9162415" y="2859405"/>
            <a:ext cx="2720340" cy="645160"/>
          </a:xfrm>
          <a:prstGeom prst="rect">
            <a:avLst/>
          </a:prstGeom>
          <a:noFill/>
        </p:spPr>
        <p:txBody>
          <a:bodyPr wrap="square" rtlCol="0">
            <a:spAutoFit/>
          </a:bodyPr>
          <a:p>
            <a:r>
              <a:rPr lang="en-US"/>
              <a:t>and maybe other module, depend on matric result</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p:nvPr/>
        </p:nvSpPr>
        <p:spPr>
          <a:xfrm>
            <a:off x="222885" y="406400"/>
            <a:ext cx="6310630" cy="645160"/>
          </a:xfrm>
          <a:prstGeom prst="rect">
            <a:avLst/>
          </a:prstGeom>
          <a:noFill/>
        </p:spPr>
        <p:txBody>
          <a:bodyPr wrap="square" rtlCol="0">
            <a:spAutoFit/>
          </a:bodyPr>
          <a:p>
            <a:r>
              <a:rPr lang="en-US" sz="3600"/>
              <a:t>Training process</a:t>
            </a:r>
            <a:endParaRPr lang="en-US" sz="3600"/>
          </a:p>
        </p:txBody>
      </p:sp>
      <p:pic>
        <p:nvPicPr>
          <p:cNvPr id="3" name="Picture 2"/>
          <p:cNvPicPr>
            <a:picLocks noChangeAspect="1"/>
          </p:cNvPicPr>
          <p:nvPr/>
        </p:nvPicPr>
        <p:blipFill>
          <a:blip r:embed="rId1"/>
          <a:stretch>
            <a:fillRect/>
          </a:stretch>
        </p:blipFill>
        <p:spPr>
          <a:xfrm>
            <a:off x="0" y="1165860"/>
            <a:ext cx="8056880" cy="5692140"/>
          </a:xfrm>
          <a:prstGeom prst="rect">
            <a:avLst/>
          </a:prstGeom>
        </p:spPr>
      </p:pic>
      <p:pic>
        <p:nvPicPr>
          <p:cNvPr id="4" name="Picture 3"/>
          <p:cNvPicPr>
            <a:picLocks noChangeAspect="1"/>
          </p:cNvPicPr>
          <p:nvPr/>
        </p:nvPicPr>
        <p:blipFill>
          <a:blip r:embed="rId2"/>
          <a:stretch>
            <a:fillRect/>
          </a:stretch>
        </p:blipFill>
        <p:spPr>
          <a:xfrm>
            <a:off x="5766435" y="3806190"/>
            <a:ext cx="6203950" cy="16002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p:nvPr/>
        </p:nvSpPr>
        <p:spPr>
          <a:xfrm>
            <a:off x="222885" y="406400"/>
            <a:ext cx="6310630" cy="645160"/>
          </a:xfrm>
          <a:prstGeom prst="rect">
            <a:avLst/>
          </a:prstGeom>
          <a:noFill/>
        </p:spPr>
        <p:txBody>
          <a:bodyPr wrap="square" rtlCol="0">
            <a:spAutoFit/>
          </a:bodyPr>
          <a:p>
            <a:r>
              <a:rPr lang="en-US" sz="3600"/>
              <a:t>Matrics</a:t>
            </a:r>
            <a:endParaRPr lang="en-US" sz="3600"/>
          </a:p>
        </p:txBody>
      </p:sp>
      <p:pic>
        <p:nvPicPr>
          <p:cNvPr id="2" name="Picture 1"/>
          <p:cNvPicPr>
            <a:picLocks noChangeAspect="1"/>
          </p:cNvPicPr>
          <p:nvPr/>
        </p:nvPicPr>
        <p:blipFill>
          <a:blip r:embed="rId1"/>
          <a:stretch>
            <a:fillRect/>
          </a:stretch>
        </p:blipFill>
        <p:spPr>
          <a:xfrm>
            <a:off x="2513330" y="1108075"/>
            <a:ext cx="7165340" cy="55397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p:nvPr/>
        </p:nvSpPr>
        <p:spPr>
          <a:xfrm>
            <a:off x="222885" y="406400"/>
            <a:ext cx="6310630" cy="645160"/>
          </a:xfrm>
          <a:prstGeom prst="rect">
            <a:avLst/>
          </a:prstGeom>
          <a:noFill/>
        </p:spPr>
        <p:txBody>
          <a:bodyPr wrap="square" rtlCol="0">
            <a:spAutoFit/>
          </a:bodyPr>
          <a:p>
            <a:r>
              <a:rPr lang="en-US" sz="3600"/>
              <a:t>Matrics</a:t>
            </a:r>
            <a:endParaRPr lang="en-US" sz="3600"/>
          </a:p>
        </p:txBody>
      </p:sp>
      <p:pic>
        <p:nvPicPr>
          <p:cNvPr id="6" name="Picture 5"/>
          <p:cNvPicPr>
            <a:picLocks noChangeAspect="1"/>
          </p:cNvPicPr>
          <p:nvPr/>
        </p:nvPicPr>
        <p:blipFill>
          <a:blip r:embed="rId1"/>
          <a:stretch>
            <a:fillRect/>
          </a:stretch>
        </p:blipFill>
        <p:spPr>
          <a:xfrm>
            <a:off x="148590" y="1509395"/>
            <a:ext cx="10237470" cy="5093970"/>
          </a:xfrm>
          <a:prstGeom prst="rect">
            <a:avLst/>
          </a:prstGeom>
        </p:spPr>
      </p:pic>
      <p:sp>
        <p:nvSpPr>
          <p:cNvPr id="3" name="Text Box 2"/>
          <p:cNvSpPr txBox="1"/>
          <p:nvPr/>
        </p:nvSpPr>
        <p:spPr>
          <a:xfrm>
            <a:off x="5607685" y="523875"/>
            <a:ext cx="6003290" cy="1753235"/>
          </a:xfrm>
          <a:prstGeom prst="rect">
            <a:avLst/>
          </a:prstGeom>
          <a:noFill/>
        </p:spPr>
        <p:txBody>
          <a:bodyPr wrap="square" rtlCol="0" anchor="t">
            <a:spAutoFit/>
          </a:bodyPr>
          <a:p>
            <a:r>
              <a:rPr lang="en-US"/>
              <a:t>“</a:t>
            </a:r>
            <a:r>
              <a:rPr lang="en-US">
                <a:sym typeface="+mn-ea"/>
              </a:rPr>
              <a:t>Boundary Loss aims to enhance the accuracy of boundary prediction in image segmentation tasks, especially in applications that require precise boundary localization, such as medical image segmentation. It works by emphasizing the differences between boundary pixels as a way to improve segmentation quality.”</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p:nvPr/>
        </p:nvSpPr>
        <p:spPr>
          <a:xfrm>
            <a:off x="222885" y="406400"/>
            <a:ext cx="6310630" cy="645160"/>
          </a:xfrm>
          <a:prstGeom prst="rect">
            <a:avLst/>
          </a:prstGeom>
          <a:noFill/>
        </p:spPr>
        <p:txBody>
          <a:bodyPr wrap="square" rtlCol="0">
            <a:spAutoFit/>
          </a:bodyPr>
          <a:p>
            <a:r>
              <a:rPr lang="en-US" sz="3600"/>
              <a:t>Demo visualization</a:t>
            </a:r>
            <a:endParaRPr lang="en-US" sz="3600"/>
          </a:p>
        </p:txBody>
      </p:sp>
      <p:pic>
        <p:nvPicPr>
          <p:cNvPr id="3" name="Picture 2"/>
          <p:cNvPicPr>
            <a:picLocks noChangeAspect="1"/>
          </p:cNvPicPr>
          <p:nvPr/>
        </p:nvPicPr>
        <p:blipFill>
          <a:blip r:embed="rId1"/>
          <a:stretch>
            <a:fillRect/>
          </a:stretch>
        </p:blipFill>
        <p:spPr>
          <a:xfrm>
            <a:off x="753110" y="1474470"/>
            <a:ext cx="10685145" cy="452628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482</Words>
  <Application>WPS Presentation</Application>
  <PresentationFormat>Widescreen</PresentationFormat>
  <Paragraphs>22</Paragraphs>
  <Slides>9</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9</vt:i4>
      </vt:variant>
    </vt:vector>
  </HeadingPairs>
  <TitlesOfParts>
    <vt:vector size="17" baseType="lpstr">
      <vt:lpstr>Arial</vt:lpstr>
      <vt:lpstr>SimSun</vt:lpstr>
      <vt:lpstr>Wingdings</vt:lpstr>
      <vt:lpstr>Calibri Light</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Chenr</cp:lastModifiedBy>
  <cp:revision>7</cp:revision>
  <dcterms:created xsi:type="dcterms:W3CDTF">2024-04-09T09:31:39Z</dcterms:created>
  <dcterms:modified xsi:type="dcterms:W3CDTF">2024-04-12T08:12:18Z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9B48D528B02641B093666DF5F5EBC5CA_11</vt:lpwstr>
  </property>
  <property fmtid="{D5CDD505-2E9C-101B-9397-08002B2CF9AE}" pid="3" name="KSOProductBuildVer">
    <vt:lpwstr>1033-12.2.0.16703</vt:lpwstr>
  </property>
</Properties>
</file>